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75" r:id="rId3"/>
    <p:sldId id="377" r:id="rId4"/>
    <p:sldId id="378" r:id="rId5"/>
    <p:sldId id="385" r:id="rId6"/>
    <p:sldId id="379" r:id="rId7"/>
    <p:sldId id="380" r:id="rId8"/>
    <p:sldId id="382" r:id="rId9"/>
    <p:sldId id="383" r:id="rId10"/>
    <p:sldId id="376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273" autoAdjust="0"/>
  </p:normalViewPr>
  <p:slideViewPr>
    <p:cSldViewPr snapToGrid="0">
      <p:cViewPr varScale="1">
        <p:scale>
          <a:sx n="78" d="100"/>
          <a:sy n="78" d="100"/>
        </p:scale>
        <p:origin x="8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DA58B-6370-491E-8366-6423B429D1EB}" type="datetimeFigureOut">
              <a:rPr lang="es-ES" smtClean="0"/>
              <a:t>14/04/2023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79830-8DE3-4BFC-9FA1-7BD3205FB4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0278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79830-8DE3-4BFC-9FA1-7BD3205FB490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914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D7A2-CB6D-45EB-B210-323B0370A791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56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A4487-5280-4A6B-8D91-502BD9B27518}" type="datetime1">
              <a:rPr lang="es-ES" smtClean="0"/>
              <a:t>14/04/2023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532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24F2-E8A9-476A-ADD4-3F5CEBDFEB51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0982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4CB6-1328-49A8-B349-525FB78ADDCD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9936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D554-D7BB-41C8-84DF-390C38578819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7805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356F6-2AFD-4304-8FBE-924132E50018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949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F381-C550-4715-A8F6-768501781ABF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9315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28E9-F131-4268-B0FB-170EB04E8A8A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58535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1BDB8-4F10-48DA-BC64-0852D4F7F1CF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00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AB5C-C243-4D6C-94A5-DA494A103F35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024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2589-075D-436F-86D0-9FEF0F1EE05F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58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15715-7DDA-4494-9EFE-5D874BD7E0CC}" type="datetime1">
              <a:rPr lang="es-ES" smtClean="0"/>
              <a:t>14/04/2023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1162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4CAC8-454E-45B3-A62E-E82D967588AC}" type="datetime1">
              <a:rPr lang="es-ES" smtClean="0"/>
              <a:t>14/04/2023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24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A79D-7358-4CAA-AEF5-D0152B6906E7}" type="datetime1">
              <a:rPr lang="es-ES" smtClean="0"/>
              <a:t>14/04/2023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298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B510-A0B1-4EAF-9584-4CC4C5A123F6}" type="datetime1">
              <a:rPr lang="es-ES" smtClean="0"/>
              <a:t>14/04/2023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240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83BF-0E98-4914-9E25-5ECE8366FF5F}" type="datetime1">
              <a:rPr lang="es-ES" smtClean="0"/>
              <a:t>14/04/2023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011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E9F3-930C-425F-B92C-704B73FDA84F}" type="datetime1">
              <a:rPr lang="es-ES" smtClean="0"/>
              <a:t>14/04/2023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610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3CED0DA-C571-448B-ABE1-B6B2993CAB0A}" type="datetime1">
              <a:rPr lang="es-ES" smtClean="0"/>
              <a:t>14/04/2023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E7B2CE-F236-4137-9206-11B728140A1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670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AE0BE-2D44-45A2-B447-BEE917FB5A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1605" y="1925500"/>
            <a:ext cx="9389970" cy="3074517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50000"/>
                  </a:schemeClr>
                </a:solidFill>
              </a:rPr>
              <a:t>Subvenciones CIBERSEGURIDAD INDUSTRIAL2023</a:t>
            </a:r>
            <a:b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  <a:t>Dirección General de Industria</a:t>
            </a:r>
            <a:b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ES" sz="2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77AA5-337F-4700-8BCC-DE62FCCB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483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1123" y="1821425"/>
            <a:ext cx="10018713" cy="3124201"/>
          </a:xfrm>
        </p:spPr>
        <p:txBody>
          <a:bodyPr/>
          <a:lstStyle/>
          <a:p>
            <a:pPr marL="457200" lvl="1" indent="0">
              <a:buNone/>
            </a:pPr>
            <a:r>
              <a:rPr lang="es-ES" sz="3600" b="1" u="sng" dirty="0"/>
              <a:t>MUCHAS GRACIAS  POR LA ATENCIÓN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4705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1. Información General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5930" y="1631454"/>
            <a:ext cx="10018713" cy="5396818"/>
          </a:xfrm>
        </p:spPr>
        <p:txBody>
          <a:bodyPr>
            <a:normAutofit/>
          </a:bodyPr>
          <a:lstStyle/>
          <a:p>
            <a:pPr algn="just"/>
            <a:r>
              <a:rPr lang="es-ES" sz="2000" dirty="0"/>
              <a:t>El </a:t>
            </a:r>
            <a:r>
              <a:rPr lang="es-ES" sz="2000" b="1" dirty="0"/>
              <a:t>14 de febrero de 2023 </a:t>
            </a:r>
            <a:r>
              <a:rPr lang="es-ES" sz="2000" dirty="0"/>
              <a:t>se publicó en el BOCYL la ORDEN IEM/171/2023, de 8 de febrero, por la que se aprueban las bases reguladoras de las subvenciones dirigidas a impulsar la ciberseguridad industrial en Castilla y León.</a:t>
            </a:r>
          </a:p>
          <a:p>
            <a:pPr algn="just"/>
            <a:r>
              <a:rPr lang="es-ES" sz="2000" dirty="0"/>
              <a:t>La </a:t>
            </a:r>
            <a:r>
              <a:rPr lang="es-ES" sz="2000" b="1" dirty="0"/>
              <a:t>próxima semana </a:t>
            </a:r>
            <a:r>
              <a:rPr lang="es-ES" sz="2000" dirty="0"/>
              <a:t>se publicará en el BOYL el extracto de la convocatoria de las Subvenciones para impulsar la “Ciberseguridad Industrial en Castilla y León” para el año 2023.</a:t>
            </a:r>
          </a:p>
          <a:p>
            <a:pPr algn="just"/>
            <a:r>
              <a:rPr lang="es-ES" sz="2000" dirty="0"/>
              <a:t>Estas Subvenciones son gestionadas por la Dirección General de Industria de la Junta de Castilla y León.</a:t>
            </a:r>
          </a:p>
          <a:p>
            <a:pPr algn="just"/>
            <a:r>
              <a:rPr lang="es-ES" sz="2000" dirty="0"/>
              <a:t>Cuentan con una </a:t>
            </a:r>
            <a:r>
              <a:rPr lang="es-ES" sz="2000" b="1" dirty="0"/>
              <a:t>financiación de 400.000€</a:t>
            </a:r>
            <a:r>
              <a:rPr lang="es-ES" sz="2000" dirty="0"/>
              <a:t> que se podría ampliar con </a:t>
            </a:r>
            <a:r>
              <a:rPr lang="es-ES" sz="2000" b="1" dirty="0"/>
              <a:t>600.000€ complementarios </a:t>
            </a:r>
            <a:r>
              <a:rPr lang="es-ES" sz="2000" dirty="0"/>
              <a:t>en función de la demanda existente.</a:t>
            </a:r>
          </a:p>
          <a:p>
            <a:pPr algn="just"/>
            <a:r>
              <a:rPr lang="es-ES" sz="2000" dirty="0"/>
              <a:t>Tienen por objeto promover la realización de proyectos relacionados con la Ciberseguridad Industrial en la Comunidad de Castilla y León. Con el desarrollo de este tipo de proyectos de Ciberseguridad Industrial, ligados al producto-proceso industrial, se pretende mejorar la productividad y competitividad de las industrias de Castilla y León, así como proteger contra las amenazas y riesgos relacionados con la seguridad digital.</a:t>
            </a:r>
          </a:p>
          <a:p>
            <a:endParaRPr lang="es-ES" dirty="0"/>
          </a:p>
          <a:p>
            <a:endParaRPr lang="es-ES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74643" y="6310978"/>
            <a:ext cx="551167" cy="365125"/>
          </a:xfrm>
        </p:spPr>
        <p:txBody>
          <a:bodyPr/>
          <a:lstStyle/>
          <a:p>
            <a:endParaRPr lang="es-ES" dirty="0"/>
          </a:p>
          <a:p>
            <a:fld id="{7DE7B2CE-F236-4137-9206-11B728140A1D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9848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2. Requisitos de los beneficiarios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6" y="1279285"/>
            <a:ext cx="10533523" cy="539681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dirty="0"/>
              <a:t>Deben ser empresas industriales de cualquier tamaño (PYME o gran empresa) y que cuenten con algún </a:t>
            </a:r>
            <a:r>
              <a:rPr lang="es-ES" b="1" dirty="0"/>
              <a:t>centro de trabajo en Castilla y León</a:t>
            </a:r>
            <a:r>
              <a:rPr lang="es-ES" dirty="0"/>
              <a:t>.</a:t>
            </a:r>
          </a:p>
          <a:p>
            <a:pPr algn="just"/>
            <a:r>
              <a:rPr lang="es-ES" dirty="0"/>
              <a:t>Deben </a:t>
            </a:r>
            <a:r>
              <a:rPr lang="es-ES" b="1" dirty="0"/>
              <a:t>desarrollar una actividad industrial </a:t>
            </a:r>
            <a:r>
              <a:rPr lang="es-ES" dirty="0">
                <a:sym typeface="Wingdings" panose="05000000000000000000" pitchFamily="2" charset="2"/>
              </a:rPr>
              <a:t> cumplir los requisitos para la inclusión en la </a:t>
            </a:r>
            <a:r>
              <a:rPr lang="es-ES" b="1" u="sng" dirty="0">
                <a:sym typeface="Wingdings" panose="05000000000000000000" pitchFamily="2" charset="2"/>
              </a:rPr>
              <a:t>División A </a:t>
            </a:r>
            <a:r>
              <a:rPr lang="es-ES" dirty="0">
                <a:sym typeface="Wingdings" panose="05000000000000000000" pitchFamily="2" charset="2"/>
              </a:rPr>
              <a:t>el Registro Integrado Industrial (comunicación, declaración responsable o autorización de inicio de actividad)</a:t>
            </a:r>
            <a:r>
              <a:rPr lang="es-ES" dirty="0"/>
              <a:t>.</a:t>
            </a:r>
          </a:p>
          <a:p>
            <a:pPr algn="just"/>
            <a:r>
              <a:rPr lang="es-ES" dirty="0"/>
              <a:t>Empresas con </a:t>
            </a:r>
            <a:r>
              <a:rPr lang="es-ES" b="1" dirty="0"/>
              <a:t>dos años de antigüedad </a:t>
            </a:r>
            <a:r>
              <a:rPr lang="es-ES" dirty="0"/>
              <a:t>previos a la publicación de la Convocatoria.</a:t>
            </a:r>
          </a:p>
          <a:p>
            <a:pPr algn="just"/>
            <a:r>
              <a:rPr lang="es-ES" dirty="0"/>
              <a:t>Sólo pueden presentar </a:t>
            </a:r>
            <a:r>
              <a:rPr lang="es-ES" b="1" dirty="0"/>
              <a:t>un único proyecto </a:t>
            </a:r>
            <a:r>
              <a:rPr lang="es-ES" dirty="0"/>
              <a:t>por empresa. </a:t>
            </a:r>
          </a:p>
          <a:p>
            <a:pPr algn="just"/>
            <a:r>
              <a:rPr lang="es-ES" b="1" u="sng" dirty="0"/>
              <a:t>No</a:t>
            </a:r>
            <a:r>
              <a:rPr lang="es-ES" b="1" dirty="0"/>
              <a:t> </a:t>
            </a:r>
            <a:r>
              <a:rPr lang="es-ES" dirty="0"/>
              <a:t>pueden tener la consideración de </a:t>
            </a:r>
            <a:r>
              <a:rPr lang="es-ES" b="1" dirty="0"/>
              <a:t>“empresa en crisis”.</a:t>
            </a:r>
          </a:p>
          <a:p>
            <a:pPr algn="just"/>
            <a:r>
              <a:rPr lang="es-ES" sz="2400" dirty="0"/>
              <a:t>Cumplir con los </a:t>
            </a:r>
            <a:r>
              <a:rPr lang="es-ES" sz="2400" b="1" dirty="0"/>
              <a:t>requisitos establecidos en el apartado decimonoveno del Acuerdo 82/2020, de 12 de noviembre</a:t>
            </a:r>
            <a:r>
              <a:rPr lang="es-ES" sz="2400" dirty="0"/>
              <a:t>, de la Junta de Castilla y León, relativo a la responsabilidad social en el gasto público de la Administración de la Comunidad.</a:t>
            </a:r>
            <a:endParaRPr lang="es-ES" dirty="0">
              <a:sym typeface="Wingdings" panose="05000000000000000000" pitchFamily="2" charset="2"/>
            </a:endParaRPr>
          </a:p>
          <a:p>
            <a:pPr algn="just"/>
            <a:r>
              <a:rPr lang="es-ES" b="1" dirty="0">
                <a:sym typeface="Wingdings" panose="05000000000000000000" pitchFamily="2" charset="2"/>
              </a:rPr>
              <a:t>Se deben comunicar electrónicamente con la Administración </a:t>
            </a:r>
            <a:r>
              <a:rPr lang="es-ES" dirty="0">
                <a:sym typeface="Wingdings" panose="05000000000000000000" pitchFamily="2" charset="2"/>
              </a:rPr>
              <a:t> necesidad de suscribirse a las notificaciones del procedimiento </a:t>
            </a:r>
            <a:r>
              <a:rPr lang="es-ES" sz="18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“Subvenciones dirigidas a impulsar la Ciberseguridad Industrial en Castilla y León”</a:t>
            </a:r>
            <a:r>
              <a:rPr lang="es-ES" b="1" dirty="0">
                <a:sym typeface="Wingdings" panose="05000000000000000000" pitchFamily="2" charset="2"/>
              </a:rPr>
              <a:t>.</a:t>
            </a:r>
            <a:endParaRPr lang="es-ES" b="1" dirty="0"/>
          </a:p>
          <a:p>
            <a:pPr marL="457200" lvl="1" indent="0">
              <a:buNone/>
            </a:pPr>
            <a:endParaRPr lang="es-ES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27435" y="6046745"/>
            <a:ext cx="551167" cy="365125"/>
          </a:xfrm>
        </p:spPr>
        <p:txBody>
          <a:bodyPr/>
          <a:lstStyle/>
          <a:p>
            <a:fld id="{7DE7B2CE-F236-4137-9206-11B728140A1D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7353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3. Proyectos Subvencionables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6" y="1279285"/>
            <a:ext cx="10018713" cy="53968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b="1" u="sng" dirty="0"/>
              <a:t>Proyectos relacionados con la Ciberseguridad Industrial, ligados al producto-proceso industrial, en las siguientes áreas: </a:t>
            </a:r>
          </a:p>
          <a:p>
            <a:pPr lvl="1" algn="just"/>
            <a:r>
              <a:rPr lang="es-ES" dirty="0"/>
              <a:t>Convergencia e integración de los sistemas de protección ante ciberataques para entornos IT/OT (</a:t>
            </a:r>
            <a:r>
              <a:rPr lang="es-ES" dirty="0" err="1"/>
              <a:t>Information</a:t>
            </a:r>
            <a:r>
              <a:rPr lang="es-ES" dirty="0"/>
              <a:t> </a:t>
            </a:r>
            <a:r>
              <a:rPr lang="es-ES" dirty="0" err="1"/>
              <a:t>Technology</a:t>
            </a:r>
            <a:r>
              <a:rPr lang="es-ES" dirty="0"/>
              <a:t> / </a:t>
            </a:r>
            <a:r>
              <a:rPr lang="es-ES" dirty="0" err="1"/>
              <a:t>Operational</a:t>
            </a:r>
            <a:r>
              <a:rPr lang="es-ES" dirty="0"/>
              <a:t> </a:t>
            </a:r>
            <a:r>
              <a:rPr lang="es-ES" dirty="0" err="1"/>
              <a:t>Technology</a:t>
            </a:r>
            <a:r>
              <a:rPr lang="es-ES" dirty="0"/>
              <a:t>). Diseño y ejecución de arquitecturas seguras y, en su caso, materialización de la segmentación de redes industriales.</a:t>
            </a:r>
          </a:p>
          <a:p>
            <a:pPr lvl="1" algn="just"/>
            <a:r>
              <a:rPr lang="es-ES" sz="2000" dirty="0" err="1"/>
              <a:t>Securización</a:t>
            </a:r>
            <a:r>
              <a:rPr lang="es-ES" sz="2000" dirty="0"/>
              <a:t> de los accesos remotos a los equipos industriales de la red OT requeridos para el mantenimiento de equipo, control y operación de los mismos</a:t>
            </a:r>
          </a:p>
          <a:p>
            <a:pPr lvl="1" algn="just"/>
            <a:r>
              <a:rPr lang="es-ES" sz="2000" dirty="0" err="1"/>
              <a:t>Securización</a:t>
            </a:r>
            <a:r>
              <a:rPr lang="es-ES" sz="2000" dirty="0"/>
              <a:t> de la información/datos industriales. Auditorías y simulaciones de ataques por personas externas y auditorías sobre perfiles internos con diferentes niveles de acceso a datos de la compañía</a:t>
            </a:r>
            <a:r>
              <a:rPr lang="es-ES" dirty="0"/>
              <a:t>.</a:t>
            </a:r>
          </a:p>
          <a:p>
            <a:pPr lvl="1" algn="just"/>
            <a:r>
              <a:rPr lang="es-ES" sz="2000" dirty="0"/>
              <a:t>Evaluación de la Ciberseguridad del software industrial en las plantas productivas y mejora del mismo.</a:t>
            </a:r>
          </a:p>
          <a:p>
            <a:pPr lvl="1" algn="just"/>
            <a:r>
              <a:rPr lang="es-ES" sz="2000" dirty="0"/>
              <a:t>Iniciativas para la concienciación de la plantilla de la empresa en el ámbito de Ciberseguridad.</a:t>
            </a:r>
          </a:p>
          <a:p>
            <a:pPr lvl="1" algn="just"/>
            <a:r>
              <a:rPr lang="es-ES" sz="2000" dirty="0"/>
              <a:t>Diagnóstico de situación actual de la industria en materia de Ciberseguridad industrial y elaboración del plan de acción para su mejora. Análisis de riesgo y de vulnerabilidad industrial.</a:t>
            </a:r>
            <a:endParaRPr lang="es-ES" dirty="0"/>
          </a:p>
          <a:p>
            <a:endParaRPr lang="es-ES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656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3. Proyectos Subvencionables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6" y="1608826"/>
            <a:ext cx="10018713" cy="5578715"/>
          </a:xfrm>
        </p:spPr>
        <p:txBody>
          <a:bodyPr>
            <a:normAutofit fontScale="92500" lnSpcReduction="20000"/>
          </a:bodyPr>
          <a:lstStyle/>
          <a:p>
            <a:pPr lvl="1" algn="just"/>
            <a:r>
              <a:rPr lang="es-ES" sz="2000" dirty="0"/>
              <a:t>Adopción de buenas prácticas recogidas en estándares de Ciberseguridad industrial (IEC 62443 o equivalentes) u otros ampliamente reconocidos</a:t>
            </a:r>
            <a:r>
              <a:rPr lang="es-ES" dirty="0"/>
              <a:t>. </a:t>
            </a:r>
            <a:r>
              <a:rPr lang="es-ES" sz="2000" dirty="0"/>
              <a:t>Adaptación al cumplimiento del Esquema Nacional de Seguridad (</a:t>
            </a:r>
            <a:r>
              <a:rPr lang="es-E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Real Decreto 311/2022, de 3 de mayo</a:t>
            </a:r>
            <a:r>
              <a:rPr lang="es-ES" sz="2000" dirty="0"/>
              <a:t>), Reglamento PIC (R.D. 704/2011, de 20 de mayo). Mejora continua del proceso de gestión de Ciberseguridad mediante el despliegue de medidas específicas o evolución de las mismas a niveles de madurez superiores a los preexistentes</a:t>
            </a:r>
          </a:p>
          <a:p>
            <a:pPr lvl="1" algn="just"/>
            <a:r>
              <a:rPr lang="es-ES" sz="2000" dirty="0"/>
              <a:t>Medidas de protección de información estratégica o sensible como puedan ser la propiedad industrial, la propiedad intelectual, estrategias de I+D+i, planos de edificios o diseño de productos, información afectada por el Reglamento General de Protección de Datos (RGPD) o cualquiera otra directamente relacionada con la competitividad y sostenibilidad del negocio.</a:t>
            </a:r>
          </a:p>
          <a:p>
            <a:pPr lvl="1" algn="just"/>
            <a:r>
              <a:rPr lang="es-ES" sz="2000" dirty="0"/>
              <a:t>Implementación de dispositivos de seguridad perimetral y de otros dispositivos industriales (Switches, sondas, </a:t>
            </a:r>
            <a:r>
              <a:rPr lang="es-ES" sz="2000" dirty="0" err="1"/>
              <a:t>Appliances</a:t>
            </a:r>
            <a:r>
              <a:rPr lang="es-ES" sz="2000" dirty="0"/>
              <a:t>, </a:t>
            </a:r>
            <a:r>
              <a:rPr lang="es-ES" sz="2000" dirty="0" err="1"/>
              <a:t>firewals</a:t>
            </a:r>
            <a:r>
              <a:rPr lang="es-ES" sz="2000" dirty="0"/>
              <a:t> industriales, </a:t>
            </a:r>
            <a:r>
              <a:rPr lang="es-ES" sz="2000" dirty="0" err="1"/>
              <a:t>PLCs</a:t>
            </a:r>
            <a:r>
              <a:rPr lang="es-ES" sz="2000" dirty="0"/>
              <a:t>, etc.)</a:t>
            </a:r>
            <a:r>
              <a:rPr lang="es-ES" dirty="0"/>
              <a:t>.</a:t>
            </a:r>
          </a:p>
          <a:p>
            <a:pPr lvl="1" algn="just"/>
            <a:r>
              <a:rPr lang="es-ES" sz="2000" dirty="0"/>
              <a:t>Evaluación de los niveles de seguridad implementados en la fase de diseño, así como la gestión del ciclo de vida de seguridad de los sistemas, dispositivos o soluciones.</a:t>
            </a:r>
          </a:p>
          <a:p>
            <a:pPr lvl="1" algn="just"/>
            <a:r>
              <a:rPr lang="es-ES" sz="2000" dirty="0"/>
              <a:t>Adopción de un plan de contingencia que mejore la Ciberseguridad y resiliencia de los sistemas de producción (</a:t>
            </a:r>
            <a:r>
              <a:rPr lang="es-ES" sz="2000" dirty="0" err="1"/>
              <a:t>Backup&amp;Recovery</a:t>
            </a:r>
            <a:r>
              <a:rPr lang="es-ES" sz="2000" dirty="0"/>
              <a:t>).</a:t>
            </a:r>
          </a:p>
          <a:p>
            <a:pPr lvl="1" algn="just"/>
            <a:r>
              <a:rPr lang="es-ES" sz="2000" dirty="0"/>
              <a:t>Otros proyectos que incrementen de manera significativa el nivel de Ciberseguridad de las empresas industriales y reduzcan el riesgo y la vulnerabilidad ante los diferentes tipos de ataques existentes.</a:t>
            </a:r>
            <a:endParaRPr lang="es-ES" dirty="0"/>
          </a:p>
          <a:p>
            <a:pPr lvl="1"/>
            <a:endParaRPr lang="es-ES" dirty="0"/>
          </a:p>
          <a:p>
            <a:endParaRPr lang="es-ES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565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4. Gastos Subvencionables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7" y="1039570"/>
            <a:ext cx="4851180" cy="541021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b="1" u="sng" dirty="0"/>
              <a:t>SUBVENCIONABLE</a:t>
            </a:r>
          </a:p>
          <a:p>
            <a:r>
              <a:rPr lang="es-ES" sz="2400" dirty="0"/>
              <a:t>Inversiones en </a:t>
            </a:r>
            <a:r>
              <a:rPr lang="es-ES" sz="2400" b="1" dirty="0"/>
              <a:t>activos inmateriales y/o materiales</a:t>
            </a:r>
            <a:r>
              <a:rPr lang="es-ES" sz="2400" dirty="0"/>
              <a:t> (software y hardware)</a:t>
            </a:r>
          </a:p>
          <a:p>
            <a:r>
              <a:rPr lang="es-ES" sz="2400" b="1" dirty="0"/>
              <a:t>Colaboraciones externas </a:t>
            </a:r>
            <a:r>
              <a:rPr lang="es-ES" sz="2400" dirty="0"/>
              <a:t>necesarias para el diagnóstico e implantación de la Ciberseguridad Industrial, prestadas por empresas o entidades que acreditan su experiencia en la materia.</a:t>
            </a:r>
          </a:p>
          <a:p>
            <a:pPr marL="0" indent="0" algn="just">
              <a:buNone/>
            </a:pPr>
            <a:r>
              <a:rPr lang="es-ES" sz="2400" i="1" dirty="0"/>
              <a:t>En ningún caso el coste de adquisición de cualquiera de los gastos elegibles podrá ser superior al valor de mercado</a:t>
            </a:r>
            <a:endParaRPr lang="es-E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6</a:t>
            </a:fld>
            <a:endParaRPr lang="es-E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BBB2179-20DD-49AD-86D0-E56F1810EB00}"/>
              </a:ext>
            </a:extLst>
          </p:cNvPr>
          <p:cNvSpPr txBox="1">
            <a:spLocks/>
          </p:cNvSpPr>
          <p:nvPr/>
        </p:nvSpPr>
        <p:spPr>
          <a:xfrm>
            <a:off x="6694714" y="1039570"/>
            <a:ext cx="5012872" cy="5410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b="1" u="sng" dirty="0"/>
              <a:t>NO SUBVENCIONABLE</a:t>
            </a:r>
          </a:p>
          <a:p>
            <a:pPr algn="just"/>
            <a:r>
              <a:rPr lang="es-ES" sz="2400" dirty="0"/>
              <a:t>Los servicios prestados a las industrias que constituyan una actividad permanente o periódica y que estén relacionados con los gastos de funcionamiento normales de la industria </a:t>
            </a:r>
          </a:p>
          <a:p>
            <a:pPr algn="just"/>
            <a:r>
              <a:rPr lang="es-ES" dirty="0"/>
              <a:t>Los impuestos indirectos ni los impuestos personales sobre la renta de las personas físicas.</a:t>
            </a:r>
          </a:p>
          <a:p>
            <a:pPr algn="just"/>
            <a:r>
              <a:rPr lang="es-ES" sz="2400" dirty="0"/>
              <a:t>Trabajos realizados por el propio solicitante, los gastos de desplazamiento del consultor, la elaboración de materiales didácticos y el alquiler de salas, dietas y similares. Estos gastos deberán figurar de forma separada en el concepto de las facturas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5218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5. Cuantía de las subvenciones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6" y="1039570"/>
            <a:ext cx="10018713" cy="539681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sz="2400" dirty="0"/>
              <a:t>Se fija un </a:t>
            </a:r>
            <a:r>
              <a:rPr lang="es-ES" sz="2400" b="1" dirty="0"/>
              <a:t>límite máximo </a:t>
            </a:r>
            <a:r>
              <a:rPr lang="es-ES" sz="2400" dirty="0"/>
              <a:t>de subvención por proyecto de </a:t>
            </a:r>
            <a:r>
              <a:rPr lang="es-ES" sz="2400" b="1" dirty="0"/>
              <a:t>20.000 € </a:t>
            </a:r>
            <a:r>
              <a:rPr lang="es-ES" sz="2400" dirty="0"/>
              <a:t>y un </a:t>
            </a:r>
            <a:r>
              <a:rPr lang="es-ES" sz="2400" b="1" dirty="0"/>
              <a:t>límite mínimo de 3.000 €</a:t>
            </a:r>
            <a:r>
              <a:rPr lang="es-ES" sz="2400" dirty="0"/>
              <a:t> para los gastos subvencionables.</a:t>
            </a:r>
            <a:endParaRPr lang="es-ES" dirty="0"/>
          </a:p>
          <a:p>
            <a:pPr algn="just"/>
            <a:r>
              <a:rPr lang="es-ES" sz="2400" dirty="0"/>
              <a:t>Subvención a fondo perdido calculada como un porcentaje de los costes considerados subvencionables. El porcentaje será:</a:t>
            </a:r>
          </a:p>
          <a:p>
            <a:pPr lvl="1" algn="just"/>
            <a:r>
              <a:rPr lang="es-ES" sz="2000" dirty="0"/>
              <a:t>Para </a:t>
            </a:r>
            <a:r>
              <a:rPr lang="es-ES" sz="2000" b="1" dirty="0"/>
              <a:t>inversiones en activos </a:t>
            </a:r>
            <a:r>
              <a:rPr lang="es-ES" sz="2000" dirty="0"/>
              <a:t>inmateriales y/o materiales (software y hardware), el </a:t>
            </a:r>
            <a:r>
              <a:rPr lang="es-ES" sz="2000" b="1" dirty="0"/>
              <a:t>50 %</a:t>
            </a:r>
            <a:r>
              <a:rPr lang="es-ES" sz="2000" dirty="0"/>
              <a:t> de los costes.</a:t>
            </a:r>
          </a:p>
          <a:p>
            <a:pPr lvl="1" algn="just"/>
            <a:r>
              <a:rPr lang="es-ES" sz="2000" dirty="0"/>
              <a:t>Para </a:t>
            </a:r>
            <a:r>
              <a:rPr lang="es-ES" sz="2000" b="1" dirty="0"/>
              <a:t>colaboraciones externas</a:t>
            </a:r>
            <a:r>
              <a:rPr lang="es-ES" sz="2000" dirty="0"/>
              <a:t> necesarias para el diagnóstico e implantación prestadas por empresas o entidades que acrediten su experiencia en la materia, el </a:t>
            </a:r>
            <a:r>
              <a:rPr lang="es-ES" sz="2000" b="1" dirty="0"/>
              <a:t>65%</a:t>
            </a:r>
            <a:r>
              <a:rPr lang="es-ES" sz="2000" dirty="0"/>
              <a:t>.</a:t>
            </a:r>
          </a:p>
          <a:p>
            <a:pPr lvl="1" algn="just"/>
            <a:r>
              <a:rPr lang="es-ES" sz="2000" dirty="0"/>
              <a:t>El porcentaje de subvención de la </a:t>
            </a:r>
            <a:r>
              <a:rPr lang="es-ES" sz="2000" b="1" dirty="0"/>
              <a:t>colaboración externa </a:t>
            </a:r>
            <a:r>
              <a:rPr lang="es-ES" sz="2000" dirty="0"/>
              <a:t>se incrementará en un </a:t>
            </a:r>
            <a:r>
              <a:rPr lang="es-ES" sz="2000" b="1" dirty="0"/>
              <a:t>10%</a:t>
            </a:r>
            <a:r>
              <a:rPr lang="es-ES" sz="2000" dirty="0"/>
              <a:t> cuando se ejecuten en un centro de trabajo ubicado en alguna zona con Programa Territorial de Fomento en vigor en la fecha de publicación de la convocatoria </a:t>
            </a:r>
            <a:r>
              <a:rPr lang="es-E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 que no esté ubicado en el ámbito de un área funcional estable</a:t>
            </a:r>
            <a:r>
              <a:rPr lang="es-ES" sz="2000" dirty="0"/>
              <a:t>. Además, l</a:t>
            </a:r>
            <a:r>
              <a:rPr lang="es-ES" dirty="0"/>
              <a:t>a cuantía subvencionable imputable a las colaboraciones externas </a:t>
            </a:r>
            <a:r>
              <a:rPr lang="es-ES" b="1" dirty="0"/>
              <a:t>no podrá exceder del 35% del total de la subvención concedida</a:t>
            </a:r>
          </a:p>
          <a:p>
            <a:pPr algn="just"/>
            <a:r>
              <a:rPr lang="es-ES" dirty="0"/>
              <a:t>El importe de las </a:t>
            </a:r>
            <a:r>
              <a:rPr lang="es-ES" b="1" dirty="0"/>
              <a:t>ayudas sujetas al Reglamento de </a:t>
            </a:r>
            <a:r>
              <a:rPr lang="es-ES" b="1" dirty="0" err="1"/>
              <a:t>minimis</a:t>
            </a:r>
            <a:r>
              <a:rPr lang="es-ES" dirty="0"/>
              <a:t>, concedidas a una única empresa, no excederá de 200.000 euros, a lo largo de un periodo de 3 ejercicios fiscales.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4630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6. Criterios de valoración – puntuación de los proyectos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6" y="1039570"/>
            <a:ext cx="10018713" cy="5396818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Calidad técnica de las actuaciones propuestas y del equipo de trabajo. (de 0 a 25 puntos).</a:t>
            </a:r>
          </a:p>
          <a:p>
            <a:r>
              <a:rPr lang="es-ES" dirty="0"/>
              <a:t>Grado de elaboración, coherencia, detalle y claridad del plan de trabajo (de 0 a 30 puntos).</a:t>
            </a:r>
          </a:p>
          <a:p>
            <a:r>
              <a:rPr lang="es-ES" dirty="0"/>
              <a:t>Nivel de protección obtenido como resultado de la implantación del proyecto en la industria (de 0 a 15 puntos).</a:t>
            </a:r>
          </a:p>
          <a:p>
            <a:r>
              <a:rPr lang="es-ES" dirty="0"/>
              <a:t>La localización territorial del proyecto (10 puntos).</a:t>
            </a:r>
          </a:p>
          <a:p>
            <a:r>
              <a:rPr lang="es-ES" dirty="0"/>
              <a:t>Tamaño de la industria (10 puntos por ser PYME).</a:t>
            </a:r>
          </a:p>
          <a:p>
            <a:r>
              <a:rPr lang="es-ES" dirty="0"/>
              <a:t>Integración laboral de personas con discapacidad en las empresas participantes en el proyecto (3 puntos).</a:t>
            </a:r>
          </a:p>
          <a:p>
            <a:r>
              <a:rPr lang="es-ES" dirty="0"/>
              <a:t>Estabilidad de los trabajadores (3 puntos).</a:t>
            </a:r>
          </a:p>
          <a:p>
            <a:r>
              <a:rPr lang="es-ES" dirty="0"/>
              <a:t>Políticas de conciliación (3 puntos).</a:t>
            </a:r>
          </a:p>
          <a:p>
            <a:r>
              <a:rPr lang="es-ES" dirty="0"/>
              <a:t>Empleo de determinados colectivos residentes en Castilla y León (2 puntos).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8191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45EA-FDDA-4F25-ADD3-53697B75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6" y="0"/>
            <a:ext cx="10018713" cy="1608826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7. Plazos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1BF8-ACD5-4210-B9F0-883F2B44C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6" y="1039570"/>
            <a:ext cx="10018713" cy="5396818"/>
          </a:xfrm>
        </p:spPr>
        <p:txBody>
          <a:bodyPr>
            <a:normAutofit/>
          </a:bodyPr>
          <a:lstStyle/>
          <a:p>
            <a:r>
              <a:rPr lang="es-ES" dirty="0"/>
              <a:t>Para la </a:t>
            </a:r>
            <a:r>
              <a:rPr lang="es-ES" b="1" dirty="0"/>
              <a:t>presentación de la solicitud</a:t>
            </a:r>
            <a:r>
              <a:rPr lang="es-ES" dirty="0"/>
              <a:t>: </a:t>
            </a:r>
            <a:r>
              <a:rPr lang="es-ES" u="sng" dirty="0"/>
              <a:t>1 mes </a:t>
            </a:r>
            <a:r>
              <a:rPr lang="es-ES" dirty="0"/>
              <a:t>contado desde el día siguiente a la publicación del extracto de la convocatoria en el BOCYL.</a:t>
            </a:r>
          </a:p>
          <a:p>
            <a:r>
              <a:rPr lang="es-ES" dirty="0"/>
              <a:t>Para la </a:t>
            </a:r>
            <a:r>
              <a:rPr lang="es-ES" b="1" dirty="0"/>
              <a:t>aceptación de la subvención</a:t>
            </a:r>
            <a:r>
              <a:rPr lang="es-ES" dirty="0"/>
              <a:t>: </a:t>
            </a:r>
            <a:r>
              <a:rPr lang="es-ES" u="sng" dirty="0"/>
              <a:t>1 mes </a:t>
            </a:r>
            <a:r>
              <a:rPr lang="es-ES" dirty="0"/>
              <a:t>a computar desde el día siguiente a la notificación de la concesión.</a:t>
            </a:r>
          </a:p>
          <a:p>
            <a:r>
              <a:rPr lang="es-ES" dirty="0"/>
              <a:t>Para la </a:t>
            </a:r>
            <a:r>
              <a:rPr lang="es-ES" b="1" dirty="0"/>
              <a:t>ejecución de las actuaciones</a:t>
            </a:r>
            <a:r>
              <a:rPr lang="es-ES" dirty="0"/>
              <a:t>: </a:t>
            </a:r>
            <a:r>
              <a:rPr lang="es-ES" u="sng" dirty="0"/>
              <a:t>hasta el 15 de septiembre </a:t>
            </a:r>
            <a:r>
              <a:rPr lang="es-ES" dirty="0"/>
              <a:t>(inclusive)</a:t>
            </a:r>
          </a:p>
          <a:p>
            <a:r>
              <a:rPr lang="es-ES" dirty="0"/>
              <a:t>Para la </a:t>
            </a:r>
            <a:r>
              <a:rPr lang="es-ES" b="1" dirty="0"/>
              <a:t>presentación de la documentación justificativa</a:t>
            </a:r>
            <a:r>
              <a:rPr lang="es-ES" dirty="0"/>
              <a:t>: </a:t>
            </a:r>
            <a:r>
              <a:rPr lang="es-ES" u="sng" dirty="0"/>
              <a:t>hasta el 15 de octubre </a:t>
            </a:r>
            <a:r>
              <a:rPr lang="es-ES" dirty="0"/>
              <a:t>(inclusive).</a:t>
            </a:r>
          </a:p>
          <a:p>
            <a:r>
              <a:rPr lang="es-ES" dirty="0"/>
              <a:t>Para responder a los distintos </a:t>
            </a:r>
            <a:r>
              <a:rPr lang="es-ES" b="1" dirty="0"/>
              <a:t>requerimientos de información </a:t>
            </a:r>
            <a:r>
              <a:rPr lang="es-ES" dirty="0"/>
              <a:t>que se realicen desde la DGI: </a:t>
            </a:r>
            <a:r>
              <a:rPr lang="es-ES" u="sng" dirty="0"/>
              <a:t>10 días </a:t>
            </a:r>
            <a:r>
              <a:rPr lang="es-ES" dirty="0"/>
              <a:t>desde la notificación del requerimiento.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12F4E-41AB-4CCA-AD65-326408A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B2CE-F236-4137-9206-11B728140A1D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27567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12447</TotalTime>
  <Words>1413</Words>
  <Application>Microsoft Office PowerPoint</Application>
  <PresentationFormat>Panorámica</PresentationFormat>
  <Paragraphs>75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Corbel</vt:lpstr>
      <vt:lpstr>Parallax</vt:lpstr>
      <vt:lpstr>Subvenciones CIBERSEGURIDAD INDUSTRIAL2023  Dirección General de Industria  </vt:lpstr>
      <vt:lpstr>1. Información General</vt:lpstr>
      <vt:lpstr>2. Requisitos de los beneficiarios</vt:lpstr>
      <vt:lpstr>3. Proyectos Subvencionables</vt:lpstr>
      <vt:lpstr>3. Proyectos Subvencionables</vt:lpstr>
      <vt:lpstr>4. Gastos Subvencionables</vt:lpstr>
      <vt:lpstr>5. Cuantía de las subvenciones</vt:lpstr>
      <vt:lpstr>6. Criterios de valoración – puntuación de los proyectos</vt:lpstr>
      <vt:lpstr>7. Plazos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Línea de subvenciones</dc:title>
  <dc:creator>Rodrigo Alejo Riñones Pelayo</dc:creator>
  <cp:lastModifiedBy>José Luis Santiago de la Fuente</cp:lastModifiedBy>
  <cp:revision>218</cp:revision>
  <cp:lastPrinted>2020-11-30T12:48:41Z</cp:lastPrinted>
  <dcterms:created xsi:type="dcterms:W3CDTF">2018-09-20T19:00:27Z</dcterms:created>
  <dcterms:modified xsi:type="dcterms:W3CDTF">2023-04-14T06:08:21Z</dcterms:modified>
</cp:coreProperties>
</file>